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0" r:id="rId3"/>
    <p:sldId id="262" r:id="rId4"/>
    <p:sldId id="265" r:id="rId5"/>
    <p:sldId id="272" r:id="rId6"/>
    <p:sldId id="263" r:id="rId7"/>
    <p:sldId id="266" r:id="rId8"/>
    <p:sldId id="269" r:id="rId9"/>
    <p:sldId id="271" r:id="rId10"/>
  </p:sldIdLst>
  <p:sldSz cx="12188825" cy="6858000"/>
  <p:notesSz cx="6797675" cy="9926638"/>
  <p:embeddedFontLst>
    <p:embeddedFont>
      <p:font typeface="AU Passata" panose="020B0503030502030804" pitchFamily="34" charset="77"/>
      <p:regular r:id="rId13"/>
      <p:bold r:id="rId14"/>
    </p:embeddedFont>
    <p:embeddedFont>
      <p:font typeface="AU Passata Light" panose="020B0303030902030804" pitchFamily="34" charset="77"/>
      <p:regular r:id="rId15"/>
      <p:bold r:id="rId16"/>
    </p:embeddedFont>
    <p:embeddedFont>
      <p:font typeface="AU Peto" pitchFamily="82" charset="7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Wingdings 3" pitchFamily="2" charset="2"/>
      <p:regular r:id="rId2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orient="horz" pos="1162" userDrawn="1">
          <p15:clr>
            <a:srgbClr val="A4A3A4"/>
          </p15:clr>
        </p15:guide>
        <p15:guide id="3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46" autoAdjust="0"/>
    <p:restoredTop sz="93459" autoAdjust="0"/>
  </p:normalViewPr>
  <p:slideViewPr>
    <p:cSldViewPr snapToObjects="1" showGuides="1">
      <p:cViewPr>
        <p:scale>
          <a:sx n="210" d="100"/>
          <a:sy n="210" d="100"/>
        </p:scale>
        <p:origin x="520" y="216"/>
      </p:cViewPr>
      <p:guideLst>
        <p:guide orient="horz" pos="3793"/>
        <p:guide orient="horz" pos="116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-3904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Intro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Intro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Intro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19/07/2022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rgbClr val="00254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3FE05-C14F-EE4A-B2E0-235007203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and Geospatial Modeling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F0E63B7-B6AF-1B42-BD8C-08F5DE1AB9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225737"/>
          </a:xfrm>
        </p:spPr>
        <p:txBody>
          <a:bodyPr anchor="b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dirty="0"/>
              <a:t>Alejandro Ordonez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Assistant Professor - Department of Bioscience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Section for Ecoinformatics &amp; Biodiversity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Centre for Biodiversity Dynamics in a Changing World (BIOCHANGE)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Centre for Sustainable Landscapes under Global Change (</a:t>
            </a:r>
            <a:r>
              <a:rPr lang="en-GB" sz="1400" dirty="0" err="1"/>
              <a:t>SustainScapes</a:t>
            </a:r>
            <a:r>
              <a:rPr lang="en-GB" sz="14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12DDD-3DF5-BB88-BEEF-86C122F5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12" y="0"/>
            <a:ext cx="303284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FF64A4-7DD5-6ADE-FF4E-0D36CECB7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 b="12798"/>
          <a:stretch/>
        </p:blipFill>
        <p:spPr>
          <a:xfrm>
            <a:off x="590790" y="24817"/>
            <a:ext cx="5438183" cy="621249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DAE82-D2FA-1E4D-8AA3-1E8B6019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70998-F8E2-1A47-9424-38E206FDCB78}" type="datetime1">
              <a:rPr lang="en-GB" smtClean="0"/>
              <a:t>19/07/2022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3D14D0B-52FB-0E4D-88F0-6C1DC3E13E2D}"/>
              </a:ext>
            </a:extLst>
          </p:cNvPr>
          <p:cNvSpPr/>
          <p:nvPr/>
        </p:nvSpPr>
        <p:spPr bwMode="auto">
          <a:xfrm>
            <a:off x="2536026" y="2708920"/>
            <a:ext cx="2160241" cy="3672408"/>
          </a:xfrm>
          <a:prstGeom prst="roundRect">
            <a:avLst>
              <a:gd name="adj" fmla="val 9089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DE72291B-3DC9-CA43-8C01-249D26C384D8}"/>
              </a:ext>
            </a:extLst>
          </p:cNvPr>
          <p:cNvSpPr/>
          <p:nvPr/>
        </p:nvSpPr>
        <p:spPr bwMode="auto">
          <a:xfrm>
            <a:off x="4798268" y="4329048"/>
            <a:ext cx="3672408" cy="1323549"/>
          </a:xfrm>
          <a:prstGeom prst="leftArrow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600" b="1" dirty="0">
                <a:solidFill>
                  <a:schemeClr val="bg1"/>
                </a:solidFill>
              </a:rPr>
              <a:t>This is what you usually care about!</a:t>
            </a:r>
          </a:p>
        </p:txBody>
      </p:sp>
    </p:spTree>
    <p:extLst>
      <p:ext uri="{BB962C8B-B14F-4D97-AF65-F5344CB8AC3E}">
        <p14:creationId xmlns:p14="http://schemas.microsoft.com/office/powerpoint/2010/main" val="980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546"/>
                </a:solidFill>
              </a:rPr>
              <a:t>The basics</a:t>
            </a:r>
            <a:br>
              <a:rPr lang="en-US" dirty="0">
                <a:solidFill>
                  <a:srgbClr val="002546"/>
                </a:solidFill>
              </a:rPr>
            </a:br>
            <a:r>
              <a:rPr lang="en-US" dirty="0">
                <a:solidFill>
                  <a:srgbClr val="002546"/>
                </a:solidFill>
              </a:rPr>
              <a:t>where?, What?, how?, who?</a:t>
            </a:r>
            <a:endParaRPr lang="en-GB" dirty="0">
              <a:solidFill>
                <a:srgbClr val="002546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/>
          <a:p>
            <a:pPr marL="889200" lvl="1" indent="-457200">
              <a:buClr>
                <a:srgbClr val="002546"/>
              </a:buClr>
            </a:pPr>
            <a:endParaRPr lang="en-GB" sz="2800" dirty="0"/>
          </a:p>
          <a:p>
            <a:pPr marL="889200" lvl="1" indent="-457200">
              <a:buClr>
                <a:srgbClr val="002546"/>
              </a:buClr>
            </a:pPr>
            <a:r>
              <a:rPr lang="en-GB" sz="2800" dirty="0"/>
              <a:t>Lectures (</a:t>
            </a:r>
            <a:r>
              <a:rPr lang="en-GB" sz="2800" dirty="0">
                <a:highlight>
                  <a:srgbClr val="FFFF00"/>
                </a:highlight>
              </a:rPr>
              <a:t>Auditorium D4; 1531-219</a:t>
            </a:r>
            <a:r>
              <a:rPr lang="en-GB" sz="2800" dirty="0"/>
              <a:t>) – Tuesday </a:t>
            </a:r>
            <a:r>
              <a:rPr lang="en-GB" sz="2800" dirty="0">
                <a:highlight>
                  <a:srgbClr val="FFFF00"/>
                </a:highlight>
              </a:rPr>
              <a:t>10:00-12:00</a:t>
            </a:r>
          </a:p>
          <a:p>
            <a:pPr marL="889200" lvl="1" indent="-457200">
              <a:buClr>
                <a:srgbClr val="002546"/>
              </a:buClr>
            </a:pPr>
            <a:r>
              <a:rPr lang="en-GB" sz="2800" dirty="0"/>
              <a:t>Practical (</a:t>
            </a:r>
            <a:r>
              <a:rPr lang="en-GB" sz="2800" dirty="0">
                <a:highlight>
                  <a:srgbClr val="FFFF00"/>
                </a:highlight>
              </a:rPr>
              <a:t>1521-318</a:t>
            </a:r>
            <a:r>
              <a:rPr lang="en-GB" sz="2800" dirty="0"/>
              <a:t>) – Thursday:</a:t>
            </a:r>
          </a:p>
          <a:p>
            <a:pPr marL="1213200" lvl="2" indent="-457200">
              <a:buClr>
                <a:srgbClr val="002546"/>
              </a:buClr>
            </a:pPr>
            <a:r>
              <a:rPr lang="en-GB" sz="2800" dirty="0"/>
              <a:t>[Group 1 – 9:00 - 12:00]</a:t>
            </a:r>
          </a:p>
          <a:p>
            <a:pPr marL="1213200" lvl="2" indent="-457200">
              <a:buClr>
                <a:srgbClr val="002546"/>
              </a:buClr>
            </a:pPr>
            <a:r>
              <a:rPr lang="en-GB" sz="2800" dirty="0"/>
              <a:t>[Group 2 – 13:00 - 16:00]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454A0-F6A4-F742-8597-048A7CA112C0}"/>
              </a:ext>
            </a:extLst>
          </p:cNvPr>
          <p:cNvSpPr/>
          <p:nvPr/>
        </p:nvSpPr>
        <p:spPr>
          <a:xfrm>
            <a:off x="315913" y="1844675"/>
            <a:ext cx="2137573" cy="642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2546"/>
              </a:buClr>
              <a:buNone/>
            </a:pPr>
            <a:r>
              <a:rPr lang="en-GB" sz="2800" b="1" dirty="0">
                <a:solidFill>
                  <a:srgbClr val="002546"/>
                </a:solidFill>
              </a:rPr>
              <a:t>The Where?</a:t>
            </a:r>
            <a:endParaRPr lang="en-GB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546"/>
                </a:solidFill>
              </a:rPr>
              <a:t>The basics</a:t>
            </a:r>
            <a:br>
              <a:rPr lang="en-US" dirty="0">
                <a:solidFill>
                  <a:srgbClr val="002546"/>
                </a:solidFill>
              </a:rPr>
            </a:br>
            <a:r>
              <a:rPr lang="en-US" dirty="0">
                <a:solidFill>
                  <a:srgbClr val="002546"/>
                </a:solidFill>
              </a:rPr>
              <a:t>where?, </a:t>
            </a:r>
            <a:r>
              <a:rPr lang="en-US" dirty="0"/>
              <a:t>What?, how</a:t>
            </a:r>
            <a:r>
              <a:rPr lang="en-US" dirty="0">
                <a:solidFill>
                  <a:srgbClr val="002546"/>
                </a:solidFill>
              </a:rPr>
              <a:t>?, who?</a:t>
            </a:r>
            <a:endParaRPr lang="en-GB" dirty="0">
              <a:solidFill>
                <a:srgbClr val="002546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B4F1A-A1A8-EE98-41D9-C0E0AB125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2564903"/>
            <a:ext cx="10220325" cy="3332659"/>
          </a:xfrm>
        </p:spPr>
        <p:txBody>
          <a:bodyPr/>
          <a:lstStyle/>
          <a:p>
            <a:r>
              <a:rPr lang="en-GB" dirty="0"/>
              <a:t>Course work.</a:t>
            </a:r>
          </a:p>
          <a:p>
            <a:pPr lvl="1"/>
            <a:r>
              <a:rPr lang="en-GB" dirty="0"/>
              <a:t>Week 1 to 7: statistical modelling Focused.</a:t>
            </a:r>
          </a:p>
          <a:p>
            <a:pPr lvl="1"/>
            <a:r>
              <a:rPr lang="en-GB" dirty="0"/>
              <a:t>Week 8 to 13: Geospatial modelling Focused.</a:t>
            </a:r>
          </a:p>
          <a:p>
            <a:pPr lvl="1"/>
            <a:r>
              <a:rPr lang="en-GB" dirty="0"/>
              <a:t>Week 14: Project Preparation.</a:t>
            </a:r>
          </a:p>
          <a:p>
            <a:endParaRPr lang="en-GB" dirty="0"/>
          </a:p>
          <a:p>
            <a:r>
              <a:rPr lang="en-GB" b="1" dirty="0"/>
              <a:t>Project.</a:t>
            </a:r>
          </a:p>
          <a:p>
            <a:pPr lvl="1"/>
            <a:r>
              <a:rPr lang="en-GB" dirty="0"/>
              <a:t>The project is an </a:t>
            </a:r>
            <a:r>
              <a:rPr lang="en-GB" b="1" dirty="0"/>
              <a:t>ongoing process </a:t>
            </a:r>
            <a:r>
              <a:rPr lang="en-GB" dirty="0"/>
              <a:t>throughout the </a:t>
            </a:r>
            <a:r>
              <a:rPr lang="en-GB" b="1" dirty="0"/>
              <a:t>course practical sessions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At the end of the course you have </a:t>
            </a:r>
            <a:r>
              <a:rPr lang="en-GB" b="1" dirty="0"/>
              <a:t>ONE week </a:t>
            </a:r>
            <a:r>
              <a:rPr lang="en-GB" dirty="0"/>
              <a:t>to put together a final report</a:t>
            </a:r>
          </a:p>
          <a:p>
            <a:pPr lvl="2"/>
            <a:r>
              <a:rPr lang="en-GB" b="1" dirty="0"/>
              <a:t>This is HALF! of your ticket to the exam!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701CCA-4ECB-E640-8E6C-077C6BF38363}"/>
              </a:ext>
            </a:extLst>
          </p:cNvPr>
          <p:cNvSpPr/>
          <p:nvPr/>
        </p:nvSpPr>
        <p:spPr>
          <a:xfrm>
            <a:off x="315913" y="1844675"/>
            <a:ext cx="1949573" cy="642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2546"/>
              </a:buClr>
              <a:buNone/>
            </a:pPr>
            <a:r>
              <a:rPr lang="en-GB" sz="2800" b="1" dirty="0">
                <a:solidFill>
                  <a:srgbClr val="002546"/>
                </a:solidFill>
              </a:rPr>
              <a:t>The What?</a:t>
            </a:r>
            <a:endParaRPr lang="en-GB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57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FC33D-1690-3742-B366-B065B1040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8"/>
            <a:ext cx="10220325" cy="4061309"/>
          </a:xfrm>
        </p:spPr>
        <p:txBody>
          <a:bodyPr anchor="t"/>
          <a:lstStyle/>
          <a:p>
            <a:pPr>
              <a:buNone/>
            </a:pPr>
            <a:r>
              <a:rPr lang="en-GB" sz="2800" b="1" dirty="0">
                <a:solidFill>
                  <a:srgbClr val="002546"/>
                </a:solidFill>
              </a:rPr>
              <a:t>The how? Textbooks.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11DAF-DB04-8949-A127-86DD5400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  <a:br>
              <a:rPr lang="en-US" dirty="0"/>
            </a:br>
            <a:r>
              <a:rPr lang="en-US" dirty="0"/>
              <a:t>where?, What?, how?, who?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E65A2-1A6A-8C40-913F-A953010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42E5-8E90-4945-9B01-4C7E68CE416E}" type="datetime1">
              <a:rPr lang="en-GB" smtClean="0"/>
              <a:t>19/07/2022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3E2E7-B702-C549-8371-51E0A7BD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49" y="2834295"/>
            <a:ext cx="1917700" cy="2916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A87B-63C1-E14E-A333-46B75160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799" y="2810259"/>
            <a:ext cx="1922077" cy="29168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584F44-139D-DB45-A0C0-5EF534465F9F}"/>
              </a:ext>
            </a:extLst>
          </p:cNvPr>
          <p:cNvSpPr/>
          <p:nvPr/>
        </p:nvSpPr>
        <p:spPr>
          <a:xfrm>
            <a:off x="5734372" y="2126929"/>
            <a:ext cx="50614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b="1" dirty="0">
                <a:highlight>
                  <a:srgbClr val="C0C0C0"/>
                </a:highlight>
              </a:rPr>
              <a:t>University has online access to these books</a:t>
            </a:r>
            <a:endParaRPr lang="en-GB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F7EB8D-775F-4147-93C2-C0F179B5019D}"/>
              </a:ext>
            </a:extLst>
          </p:cNvPr>
          <p:cNvSpPr/>
          <p:nvPr/>
        </p:nvSpPr>
        <p:spPr bwMode="auto">
          <a:xfrm>
            <a:off x="693813" y="2667965"/>
            <a:ext cx="10101982" cy="3209308"/>
          </a:xfrm>
          <a:prstGeom prst="roundRect">
            <a:avLst>
              <a:gd name="adj" fmla="val 6100"/>
            </a:avLst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2F53A7-E807-750E-BCE8-9F1F8BCA4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0" r="11682"/>
          <a:stretch/>
        </p:blipFill>
        <p:spPr>
          <a:xfrm>
            <a:off x="1947299" y="2780928"/>
            <a:ext cx="1917700" cy="291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7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ED8C1-B4FD-49C5-6717-F4D4F0D33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0" t="2174" r="21651" b="405"/>
          <a:stretch/>
        </p:blipFill>
        <p:spPr>
          <a:xfrm>
            <a:off x="7246540" y="2387691"/>
            <a:ext cx="2405801" cy="32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4C6E-1843-5D47-B3BD-BB683C04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  <a:br>
              <a:rPr lang="en-US" dirty="0"/>
            </a:br>
            <a:r>
              <a:rPr lang="en-US" dirty="0"/>
              <a:t>where?, What?, how?, who?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FD7E-557E-7E41-9864-D02FF763A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887075" cy="3937484"/>
          </a:xfrm>
        </p:spPr>
        <p:txBody>
          <a:bodyPr/>
          <a:lstStyle/>
          <a:p>
            <a:r>
              <a:rPr lang="en-US" sz="2800" b="1" dirty="0">
                <a:solidFill>
                  <a:srgbClr val="002546"/>
                </a:solidFill>
              </a:rPr>
              <a:t>The Who? </a:t>
            </a:r>
            <a:r>
              <a:rPr lang="en-US" dirty="0"/>
              <a:t>		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63A7C-B0F9-3140-835E-422EF4C9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4172-D548-8B44-8848-5BE853CE918B}" type="datetime1">
              <a:rPr lang="en-GB" smtClean="0"/>
              <a:t>19/07/2022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E10C8-C0F6-C445-9BF0-D7F3EA4A1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55" y="2470524"/>
            <a:ext cx="2077107" cy="3116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C6192-A310-4144-9A48-A0A0783937F9}"/>
              </a:ext>
            </a:extLst>
          </p:cNvPr>
          <p:cNvSpPr/>
          <p:nvPr/>
        </p:nvSpPr>
        <p:spPr>
          <a:xfrm>
            <a:off x="2193208" y="5189677"/>
            <a:ext cx="380200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dirty="0"/>
              <a:t>Alejandro Ordonez</a:t>
            </a:r>
          </a:p>
          <a:p>
            <a:pPr algn="ctr">
              <a:lnSpc>
                <a:spcPct val="100000"/>
              </a:lnSpc>
            </a:pPr>
            <a:r>
              <a:rPr lang="en-US" sz="2000" dirty="0"/>
              <a:t>&lt;</a:t>
            </a:r>
            <a:r>
              <a:rPr lang="en-US" sz="2000" dirty="0" err="1"/>
              <a:t>alejandro.ordonez@bio.au.dk</a:t>
            </a:r>
            <a:r>
              <a:rPr lang="en-US" sz="2000" dirty="0"/>
              <a:t>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05AF3-95D8-894F-AD3D-A0E310259D66}"/>
              </a:ext>
            </a:extLst>
          </p:cNvPr>
          <p:cNvSpPr/>
          <p:nvPr/>
        </p:nvSpPr>
        <p:spPr>
          <a:xfrm>
            <a:off x="7566057" y="5195735"/>
            <a:ext cx="366959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/>
              <a:t>Hanne Dalsgaard </a:t>
            </a:r>
            <a:r>
              <a:rPr lang="en-US" sz="2000" dirty="0" err="1"/>
              <a:t>Nicolaisen</a:t>
            </a:r>
            <a:endParaRPr lang="en-US" sz="2000" dirty="0"/>
          </a:p>
          <a:p>
            <a:pPr algn="ctr">
              <a:lnSpc>
                <a:spcPct val="100000"/>
              </a:lnSpc>
            </a:pPr>
            <a:r>
              <a:rPr lang="en-US" sz="2000" dirty="0"/>
              <a:t>&lt;</a:t>
            </a:r>
            <a:r>
              <a:rPr lang="en-US" sz="2000" dirty="0" err="1"/>
              <a:t>hanne.nicolaisen@bio.au.dk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1789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1C29-D513-274F-8720-AEBAAD14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engagement</a:t>
            </a:r>
            <a:br>
              <a:rPr lang="en-US" dirty="0"/>
            </a:br>
            <a:r>
              <a:rPr lang="en-US" sz="4000" b="0" dirty="0"/>
              <a:t>statistical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1C28D-0BE8-CA4B-9CB8-DC970BB2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662" y="1795772"/>
            <a:ext cx="10220325" cy="4225616"/>
          </a:xfrm>
        </p:spPr>
        <p:txBody>
          <a:bodyPr anchor="ctr"/>
          <a:lstStyle/>
          <a:p>
            <a:r>
              <a:rPr lang="en-US" sz="2200" dirty="0"/>
              <a:t>You </a:t>
            </a:r>
            <a:r>
              <a:rPr lang="en-US" sz="2200" b="1" dirty="0"/>
              <a:t>MUST</a:t>
            </a:r>
            <a:r>
              <a:rPr lang="en-US" sz="2200" dirty="0"/>
              <a:t> come to class.</a:t>
            </a:r>
            <a:endParaRPr lang="en-US" sz="2200" b="1" dirty="0"/>
          </a:p>
          <a:p>
            <a:r>
              <a:rPr lang="en-US" sz="2200" dirty="0"/>
              <a:t>You </a:t>
            </a:r>
            <a:r>
              <a:rPr lang="en-US" sz="2200" b="1" dirty="0"/>
              <a:t>MUST</a:t>
            </a:r>
            <a:r>
              <a:rPr lang="en-US" sz="2200" dirty="0"/>
              <a:t> come to the practical</a:t>
            </a:r>
          </a:p>
          <a:p>
            <a:pPr lvl="1"/>
            <a:r>
              <a:rPr lang="en-US" sz="2200" b="1" dirty="0"/>
              <a:t>you must show up for at least 80% of the classes. </a:t>
            </a:r>
            <a:endParaRPr lang="en-US" sz="2200" dirty="0"/>
          </a:p>
          <a:p>
            <a:pPr lvl="1"/>
            <a:r>
              <a:rPr lang="en-US" sz="3200" b="1" dirty="0"/>
              <a:t>Exercises are long and hard</a:t>
            </a:r>
          </a:p>
          <a:p>
            <a:pPr lvl="1"/>
            <a:r>
              <a:rPr lang="en-US" sz="2200" b="1" dirty="0"/>
              <a:t>The goal of the practical is not only to produce a summary of your code and interpretation as a R-markdown document</a:t>
            </a:r>
          </a:p>
          <a:p>
            <a:pPr lvl="1"/>
            <a:r>
              <a:rPr lang="en-US" sz="2200" dirty="0"/>
              <a:t>I will be asking about the technical aspects of these in the exam</a:t>
            </a:r>
          </a:p>
          <a:p>
            <a:pPr lvl="1"/>
            <a:r>
              <a:rPr lang="en-US" sz="2400" b="1" i="1" dirty="0"/>
              <a:t>Ask if you need help </a:t>
            </a:r>
            <a:r>
              <a:rPr lang="en-US" sz="2400" dirty="0"/>
              <a:t>But </a:t>
            </a:r>
            <a:r>
              <a:rPr lang="en-US" sz="2400" b="1" dirty="0">
                <a:solidFill>
                  <a:srgbClr val="FF0000"/>
                </a:solidFill>
              </a:rPr>
              <a:t>WE WILL NOT WRITE THE CODE FOR YOU!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D10E0-6601-5841-9245-ED555831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E493-C0C5-CF41-8D78-EBED8429FB9A}" type="datetime1">
              <a:rPr lang="en-GB" smtClean="0"/>
              <a:t>19/07/2022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69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A31E-BD65-3840-AB02-966E3648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engagement</a:t>
            </a:r>
            <a:br>
              <a:rPr lang="en-US" dirty="0"/>
            </a:br>
            <a:r>
              <a:rPr lang="en-US" sz="4000" b="0" dirty="0"/>
              <a:t>statistical modeling – FINAL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E1B8-C11F-A44E-9DD2-EA23B0AB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921" y="1744055"/>
            <a:ext cx="10220325" cy="4277233"/>
          </a:xfrm>
        </p:spPr>
        <p:txBody>
          <a:bodyPr anchor="t"/>
          <a:lstStyle/>
          <a:p>
            <a:pPr algn="ctr"/>
            <a:r>
              <a:rPr lang="en-US" sz="2800" b="1" dirty="0"/>
              <a:t>During the course, you will build up the skills needed to address write your final report [week 49]</a:t>
            </a:r>
            <a:endParaRPr lang="en-US" dirty="0"/>
          </a:p>
          <a:p>
            <a:r>
              <a:rPr lang="en-US" dirty="0"/>
              <a:t>The project is summarizing the skills you have been gaining trough the course.</a:t>
            </a:r>
          </a:p>
          <a:p>
            <a:pPr lvl="1"/>
            <a:r>
              <a:rPr lang="en-US" sz="1800" dirty="0"/>
              <a:t>99% the work already done throughout the course – </a:t>
            </a:r>
            <a:r>
              <a:rPr lang="en-US" sz="1800" b="1" dirty="0"/>
              <a:t>the practical </a:t>
            </a:r>
            <a:r>
              <a:rPr lang="en-US" sz="1800" b="1" dirty="0" err="1"/>
              <a:t>sesions</a:t>
            </a:r>
            <a:endParaRPr lang="en-US" sz="1800" b="1" dirty="0"/>
          </a:p>
          <a:p>
            <a:pPr lvl="1"/>
            <a:r>
              <a:rPr lang="en-US" sz="1800" dirty="0"/>
              <a:t>Last week is to try top condense it into a final report.</a:t>
            </a:r>
          </a:p>
          <a:p>
            <a:pPr lvl="1"/>
            <a:r>
              <a:rPr lang="en-US" sz="1800" dirty="0"/>
              <a:t>The report is </a:t>
            </a:r>
            <a:r>
              <a:rPr lang="en-US" sz="1800" b="1" dirty="0"/>
              <a:t>2000 words</a:t>
            </a:r>
            <a:r>
              <a:rPr lang="en-US" sz="1800" dirty="0"/>
              <a:t> max [~ 5 pages Inc figures]</a:t>
            </a:r>
          </a:p>
          <a:p>
            <a:pPr lvl="2"/>
            <a:r>
              <a:rPr lang="en-GB" sz="1800" dirty="0"/>
              <a:t>12-point Times New Roman,</a:t>
            </a:r>
            <a:r>
              <a:rPr lang="en-US" sz="1800" dirty="0"/>
              <a:t>  2.5cm margins, single space, 6pnt between paragraphs</a:t>
            </a:r>
          </a:p>
          <a:p>
            <a:pPr lvl="2"/>
            <a:r>
              <a:rPr lang="en-US" sz="1800" dirty="0"/>
              <a:t>Report quality matters but is not a percentage of your exam mark.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07C00-29A5-EC49-8729-347F87CE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3EA1C-DB3D-4448-9AD3-67EB72D03BC3}" type="datetime1">
              <a:rPr lang="en-GB" smtClean="0"/>
              <a:t>19/07/2022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0AA02-9C9C-BF49-9BCC-B78B88297E3F}"/>
              </a:ext>
            </a:extLst>
          </p:cNvPr>
          <p:cNvSpPr/>
          <p:nvPr/>
        </p:nvSpPr>
        <p:spPr>
          <a:xfrm>
            <a:off x="1269876" y="4869160"/>
            <a:ext cx="9577064" cy="1323439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The </a:t>
            </a:r>
            <a:r>
              <a:rPr lang="en-US" sz="4400" b="1" u="sng" dirty="0">
                <a:solidFill>
                  <a:schemeClr val="bg1"/>
                </a:solidFill>
              </a:rPr>
              <a:t>REPORT</a:t>
            </a:r>
            <a:r>
              <a:rPr lang="en-US" sz="4400" b="1" dirty="0">
                <a:solidFill>
                  <a:schemeClr val="bg1"/>
                </a:solidFill>
              </a:rPr>
              <a:t> and the </a:t>
            </a:r>
            <a:r>
              <a:rPr lang="en-US" sz="4400" b="1" u="sng" dirty="0">
                <a:solidFill>
                  <a:schemeClr val="bg1"/>
                </a:solidFill>
              </a:rPr>
              <a:t>PRACTICALS</a:t>
            </a:r>
            <a:r>
              <a:rPr lang="en-US" sz="4400" b="1" dirty="0">
                <a:solidFill>
                  <a:schemeClr val="bg1"/>
                </a:solidFill>
              </a:rPr>
              <a:t> are your ticket to the exam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1D9839-D79A-444C-85AA-2DEBBADF5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049757"/>
            <a:ext cx="10220325" cy="997196"/>
          </a:xfrm>
        </p:spPr>
        <p:txBody>
          <a:bodyPr/>
          <a:lstStyle/>
          <a:p>
            <a:r>
              <a:rPr lang="en-US" sz="7200" dirty="0">
                <a:solidFill>
                  <a:srgbClr val="FF0000"/>
                </a:solidFill>
              </a:rPr>
              <a:t>ALL clear?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6166-7567-AF43-AA08-685BF6A9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D6DB-5249-B945-82A6-AD654B96D70A}" type="datetime1">
              <a:rPr lang="en-GB" smtClean="0"/>
              <a:t>19/07/2022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237BFA3-149E-6B47-868C-0212D2F29388}"/>
              </a:ext>
            </a:extLst>
          </p:cNvPr>
          <p:cNvSpPr txBox="1">
            <a:spLocks/>
          </p:cNvSpPr>
          <p:nvPr/>
        </p:nvSpPr>
        <p:spPr bwMode="auto">
          <a:xfrm>
            <a:off x="985838" y="3207897"/>
            <a:ext cx="10220325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US" sz="7200" kern="0" dirty="0">
                <a:solidFill>
                  <a:srgbClr val="FFFF00"/>
                </a:solidFill>
              </a:rPr>
              <a:t>Any questions?</a:t>
            </a:r>
            <a:endParaRPr lang="en-US" sz="7200" kern="0" dirty="0">
              <a:solidFill>
                <a:srgbClr val="00B050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146B2BBE-BE8E-854E-A451-8C749DB392FD}"/>
              </a:ext>
            </a:extLst>
          </p:cNvPr>
          <p:cNvSpPr txBox="1">
            <a:spLocks/>
          </p:cNvSpPr>
          <p:nvPr/>
        </p:nvSpPr>
        <p:spPr bwMode="auto">
          <a:xfrm>
            <a:off x="985838" y="4366037"/>
            <a:ext cx="10220325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US" sz="7200" kern="0" dirty="0">
                <a:solidFill>
                  <a:srgbClr val="00B050"/>
                </a:solidFill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310093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Macintosh PowerPoint</Application>
  <PresentationFormat>Custom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Georgia</vt:lpstr>
      <vt:lpstr>Wingdings 3</vt:lpstr>
      <vt:lpstr>AU Passata Light</vt:lpstr>
      <vt:lpstr>Calibri</vt:lpstr>
      <vt:lpstr>AU Passata</vt:lpstr>
      <vt:lpstr>Arial</vt:lpstr>
      <vt:lpstr>AU Peto</vt:lpstr>
      <vt:lpstr>AU 16:9</vt:lpstr>
      <vt:lpstr>Statistical and Geospatial Modeling</vt:lpstr>
      <vt:lpstr>PowerPoint Presentation</vt:lpstr>
      <vt:lpstr>The basics where?, What?, how?, who?</vt:lpstr>
      <vt:lpstr>The basics where?, What?, how?, who?</vt:lpstr>
      <vt:lpstr>The basics where?, What?, how?, who?</vt:lpstr>
      <vt:lpstr>The basics where?, What?, how?, who?</vt:lpstr>
      <vt:lpstr>Rules of engagement statistical modeling</vt:lpstr>
      <vt:lpstr>Rules of engagement statistical modeling – FINAL PROJECT</vt:lpstr>
      <vt:lpstr>ALL clear?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2019-08-27T05:46:22Z</cp:lastPrinted>
  <dcterms:modified xsi:type="dcterms:W3CDTF">2022-07-19T08:38:41Z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